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3839-9CB3-4343-B004-C62414E1FDE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E8B-D7D7-439C-A3C8-99D60012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1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3839-9CB3-4343-B004-C62414E1FDE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E8B-D7D7-439C-A3C8-99D60012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7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3839-9CB3-4343-B004-C62414E1FDE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E8B-D7D7-439C-A3C8-99D60012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5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3839-9CB3-4343-B004-C62414E1FDE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E8B-D7D7-439C-A3C8-99D60012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3839-9CB3-4343-B004-C62414E1FDE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E8B-D7D7-439C-A3C8-99D60012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5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3839-9CB3-4343-B004-C62414E1FDE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E8B-D7D7-439C-A3C8-99D60012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5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3839-9CB3-4343-B004-C62414E1FDE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E8B-D7D7-439C-A3C8-99D60012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9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3839-9CB3-4343-B004-C62414E1FDE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E8B-D7D7-439C-A3C8-99D60012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5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3839-9CB3-4343-B004-C62414E1FDE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E8B-D7D7-439C-A3C8-99D60012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0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3839-9CB3-4343-B004-C62414E1FDE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E8B-D7D7-439C-A3C8-99D60012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7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3839-9CB3-4343-B004-C62414E1FDE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E8B-D7D7-439C-A3C8-99D60012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3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73839-9CB3-4343-B004-C62414E1FDED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FE8B-D7D7-439C-A3C8-99D60012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Archaea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lecture taken by Mrs. </a:t>
            </a:r>
            <a:r>
              <a:rPr lang="en-US" dirty="0" err="1" smtClean="0"/>
              <a:t>Shinjini</a:t>
            </a:r>
            <a:r>
              <a:rPr lang="en-US" dirty="0" smtClean="0"/>
              <a:t> </a:t>
            </a:r>
            <a:r>
              <a:rPr lang="en-US" dirty="0" err="1" smtClean="0"/>
              <a:t>Dhar</a:t>
            </a:r>
            <a:r>
              <a:rPr lang="en-US" dirty="0" smtClean="0"/>
              <a:t> </a:t>
            </a:r>
            <a:r>
              <a:rPr lang="en-US" dirty="0" err="1" smtClean="0"/>
              <a:t>Halder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Date : 14/01/2021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8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Importance of </a:t>
            </a:r>
            <a:r>
              <a:rPr lang="en-US" b="1" u="sng" dirty="0" err="1" smtClean="0"/>
              <a:t>Archaebacteria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Some </a:t>
            </a:r>
            <a:r>
              <a:rPr lang="en-US" sz="3600" dirty="0" err="1" smtClean="0"/>
              <a:t>Archaea</a:t>
            </a:r>
            <a:r>
              <a:rPr lang="en-US" sz="3600" dirty="0" smtClean="0"/>
              <a:t> also bear the potential for bioremediation or help in cleaning </a:t>
            </a:r>
            <a:r>
              <a:rPr lang="en-US" sz="3600" b="1" u="sng" dirty="0" smtClean="0"/>
              <a:t>contaminated sites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The </a:t>
            </a:r>
            <a:r>
              <a:rPr lang="en-US" sz="3600" dirty="0" err="1" smtClean="0"/>
              <a:t>thermophilic</a:t>
            </a:r>
            <a:r>
              <a:rPr lang="en-US" sz="3600" dirty="0" smtClean="0"/>
              <a:t> </a:t>
            </a:r>
            <a:r>
              <a:rPr lang="en-US" sz="3600" dirty="0" err="1" smtClean="0"/>
              <a:t>Archaea</a:t>
            </a:r>
            <a:r>
              <a:rPr lang="en-US" sz="3600" dirty="0" smtClean="0"/>
              <a:t>, </a:t>
            </a:r>
            <a:r>
              <a:rPr lang="en-US" sz="3600" dirty="0" err="1" smtClean="0"/>
              <a:t>Thermus</a:t>
            </a:r>
            <a:r>
              <a:rPr lang="en-US" sz="3600" dirty="0" smtClean="0"/>
              <a:t> </a:t>
            </a:r>
            <a:r>
              <a:rPr lang="en-US" sz="3600" dirty="0" err="1" smtClean="0"/>
              <a:t>aquaticus</a:t>
            </a:r>
            <a:r>
              <a:rPr lang="en-US" sz="3600" dirty="0" smtClean="0"/>
              <a:t>, is an essential part of the development of </a:t>
            </a:r>
            <a:r>
              <a:rPr lang="en-US" sz="3600" b="1" u="sng" dirty="0" smtClean="0"/>
              <a:t>molecular biology</a:t>
            </a:r>
            <a:r>
              <a:rPr lang="en-US" sz="3600" dirty="0" smtClean="0"/>
              <a:t> as a science. As a result, </a:t>
            </a:r>
            <a:r>
              <a:rPr lang="en-US" sz="3600" dirty="0" err="1" smtClean="0"/>
              <a:t>Archean</a:t>
            </a:r>
            <a:r>
              <a:rPr lang="en-US" sz="3600" dirty="0" smtClean="0"/>
              <a:t> has become the source of the enzyme harnessed as the basis for the amplification of the DNA in a technique called </a:t>
            </a:r>
            <a:r>
              <a:rPr lang="en-US" sz="3600" i="1" dirty="0" smtClean="0"/>
              <a:t>Polymerase Chain Reaction</a:t>
            </a:r>
            <a:r>
              <a:rPr lang="en-US" sz="3600" dirty="0" smtClean="0"/>
              <a:t> (</a:t>
            </a:r>
            <a:r>
              <a:rPr lang="en-US" sz="3600" b="1" dirty="0" smtClean="0"/>
              <a:t>PCR</a:t>
            </a:r>
            <a:r>
              <a:rPr lang="en-US" sz="3600" dirty="0" smtClean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2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Archaea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Archaea</a:t>
            </a:r>
            <a:r>
              <a:rPr lang="en-US" dirty="0"/>
              <a:t> can be spherical, rod, spiral, lobed, rectangular or irregular in shape. An unusual flat, square-shaped species that lives in salty pools has also been discovered. Some exist as single cells, others form filaments or clusters</a:t>
            </a:r>
            <a:r>
              <a:rPr lang="en-US"/>
              <a:t>. </a:t>
            </a:r>
            <a:endParaRPr lang="en-US" smtClean="0"/>
          </a:p>
          <a:p>
            <a:pPr marL="0" indent="0">
              <a:buNone/>
            </a:pPr>
            <a:r>
              <a:rPr lang="en-US" smtClean="0"/>
              <a:t>Until </a:t>
            </a:r>
            <a:r>
              <a:rPr lang="en-US" dirty="0"/>
              <a:t>the 1970s this group of microbes was classified as bacteria.</a:t>
            </a:r>
          </a:p>
        </p:txBody>
      </p:sp>
    </p:spTree>
    <p:extLst>
      <p:ext uri="{BB962C8B-B14F-4D97-AF65-F5344CB8AC3E}">
        <p14:creationId xmlns:p14="http://schemas.microsoft.com/office/powerpoint/2010/main" val="28735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General Characteristics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Archaea</a:t>
            </a:r>
            <a:r>
              <a:rPr lang="en-US" dirty="0"/>
              <a:t> are unicellular, prokaryotic microorganisms that differ from bacteria in their genetics, biochemistry, and ecology.</a:t>
            </a:r>
          </a:p>
          <a:p>
            <a:r>
              <a:rPr lang="en-US" dirty="0"/>
              <a:t>Some </a:t>
            </a:r>
            <a:r>
              <a:rPr lang="en-US" dirty="0" err="1"/>
              <a:t>archaea</a:t>
            </a:r>
            <a:r>
              <a:rPr lang="en-US" dirty="0"/>
              <a:t> are extremophiles, living in environments with extremely high or low temperatures, or extreme salinity.</a:t>
            </a:r>
          </a:p>
          <a:p>
            <a:r>
              <a:rPr lang="en-US" dirty="0"/>
              <a:t>Only </a:t>
            </a:r>
            <a:r>
              <a:rPr lang="en-US" dirty="0" err="1"/>
              <a:t>archaea</a:t>
            </a:r>
            <a:r>
              <a:rPr lang="en-US" dirty="0"/>
              <a:t> are known to produce methane. Methane-producing </a:t>
            </a:r>
            <a:r>
              <a:rPr lang="en-US" dirty="0" err="1"/>
              <a:t>archaea</a:t>
            </a:r>
            <a:r>
              <a:rPr lang="en-US" dirty="0"/>
              <a:t> are called methanogens.</a:t>
            </a:r>
          </a:p>
          <a:p>
            <a:r>
              <a:rPr lang="en-US" dirty="0" err="1"/>
              <a:t>Halophilic</a:t>
            </a:r>
            <a:r>
              <a:rPr lang="en-US" dirty="0"/>
              <a:t> </a:t>
            </a:r>
            <a:r>
              <a:rPr lang="en-US" dirty="0" err="1"/>
              <a:t>archaea</a:t>
            </a:r>
            <a:r>
              <a:rPr lang="en-US" dirty="0"/>
              <a:t> prefer a concentration of salt close to saturation and perform photosynthesis using </a:t>
            </a:r>
            <a:r>
              <a:rPr lang="en-US" dirty="0" err="1"/>
              <a:t>bacteriorhodopsin</a:t>
            </a:r>
            <a:r>
              <a:rPr lang="en-US" dirty="0"/>
              <a:t>.</a:t>
            </a:r>
          </a:p>
          <a:p>
            <a:r>
              <a:rPr lang="en-US" dirty="0" err="1"/>
              <a:t>Archaeal</a:t>
            </a:r>
            <a:r>
              <a:rPr lang="en-US" dirty="0"/>
              <a:t> membrane lipids are ether-linked and may form bilayers or monolayers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3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General Characteristics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Archaeal</a:t>
            </a:r>
            <a:r>
              <a:rPr lang="en-US" dirty="0" smtClean="0"/>
              <a:t> cell walls may consist of </a:t>
            </a:r>
            <a:r>
              <a:rPr lang="en-US" dirty="0" err="1" smtClean="0"/>
              <a:t>pseudomurein</a:t>
            </a:r>
            <a:r>
              <a:rPr lang="en-US" dirty="0" smtClean="0"/>
              <a:t> or </a:t>
            </a:r>
            <a:r>
              <a:rPr lang="en-US" dirty="0" err="1" smtClean="0"/>
              <a:t>proteinaceous</a:t>
            </a:r>
            <a:r>
              <a:rPr lang="en-US" dirty="0" smtClean="0"/>
              <a:t> S-layers</a:t>
            </a:r>
          </a:p>
          <a:p>
            <a:r>
              <a:rPr lang="en-US" dirty="0" err="1" smtClean="0"/>
              <a:t>Archaea</a:t>
            </a:r>
            <a:r>
              <a:rPr lang="en-US" dirty="0" smtClean="0"/>
              <a:t> may be infected by viruses.</a:t>
            </a:r>
          </a:p>
          <a:p>
            <a:r>
              <a:rPr lang="en-US" dirty="0" smtClean="0"/>
              <a:t>Many unique proteins are encoded by </a:t>
            </a:r>
            <a:r>
              <a:rPr lang="en-US" dirty="0" err="1" smtClean="0"/>
              <a:t>archaea</a:t>
            </a:r>
            <a:r>
              <a:rPr lang="en-US" dirty="0" smtClean="0"/>
              <a:t>, many of these proteins have unknown functions.</a:t>
            </a:r>
          </a:p>
          <a:p>
            <a:r>
              <a:rPr lang="en-US" dirty="0" smtClean="0"/>
              <a:t>Introns are more rare than eukaryotic species, and additionally unlike eukaryotes the introns usually do not reside in protein coding genes but rather </a:t>
            </a:r>
            <a:r>
              <a:rPr lang="en-US" dirty="0" err="1" smtClean="0"/>
              <a:t>rRNA</a:t>
            </a:r>
            <a:r>
              <a:rPr lang="en-US" dirty="0" smtClean="0"/>
              <a:t> and </a:t>
            </a:r>
            <a:r>
              <a:rPr lang="en-US" dirty="0" err="1" smtClean="0"/>
              <a:t>tRNA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archaea</a:t>
            </a:r>
            <a:r>
              <a:rPr lang="en-US" dirty="0" smtClean="0"/>
              <a:t>, based on fossil evidence, are among the oldest organisms on earth.</a:t>
            </a:r>
          </a:p>
          <a:p>
            <a:r>
              <a:rPr lang="en-US" dirty="0" err="1" smtClean="0"/>
              <a:t>Archaea</a:t>
            </a:r>
            <a:r>
              <a:rPr lang="en-US" dirty="0" smtClean="0"/>
              <a:t> do not live in great numbers in human </a:t>
            </a:r>
            <a:r>
              <a:rPr lang="en-US" dirty="0" err="1" smtClean="0"/>
              <a:t>microbiomes</a:t>
            </a:r>
            <a:r>
              <a:rPr lang="en-US" dirty="0" smtClean="0"/>
              <a:t> and are not known to cause disease.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6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Phylogenetic classification and physiological classification 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1026" name="Picture 2" descr="Archeabacteria presentat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t="19904" r="43853" b="30965"/>
          <a:stretch/>
        </p:blipFill>
        <p:spPr bwMode="auto">
          <a:xfrm>
            <a:off x="1107582" y="1854557"/>
            <a:ext cx="3812148" cy="323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KINGDOM MONERA Chpt. 18 “Bacteria”. Kingdom Monera  Commonly called  bacteria  All monerans are unicellular  All monerans are prokaryotes  Prokaryotes: - ppt download"/>
          <p:cNvSpPr>
            <a:spLocks noChangeAspect="1" noChangeArrowheads="1"/>
          </p:cNvSpPr>
          <p:nvPr/>
        </p:nvSpPr>
        <p:spPr bwMode="auto">
          <a:xfrm>
            <a:off x="2049163" y="2336558"/>
            <a:ext cx="188495" cy="18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" descr="KINGDOM MONERA Chpt. 18 “Bacteria”. Kingdom Monera  Commonly called  bacteria  All monerans are unicellular  All monerans are prokaryotes  Prokaryotes: - ppt 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23158" r="2586" b="15478"/>
          <a:stretch/>
        </p:blipFill>
        <p:spPr bwMode="auto">
          <a:xfrm>
            <a:off x="5705341" y="1983545"/>
            <a:ext cx="5225257" cy="301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rokaryote classification and diversity (article) | Khan Academ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87" y="515155"/>
            <a:ext cx="9991044" cy="607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1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Physiological classification of </a:t>
            </a:r>
            <a:r>
              <a:rPr lang="en-US" b="1" u="sng" dirty="0" err="1" smtClean="0"/>
              <a:t>archaea</a:t>
            </a:r>
            <a:r>
              <a:rPr lang="en-US" b="1" u="sng" dirty="0" smtClean="0"/>
              <a:t>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8" y="1825625"/>
            <a:ext cx="10645462" cy="45622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/>
              <a:t>Halophilic</a:t>
            </a:r>
            <a:r>
              <a:rPr lang="en-US" b="1" dirty="0"/>
              <a:t> or halophiles -</a:t>
            </a:r>
            <a:endParaRPr lang="en-US" dirty="0"/>
          </a:p>
          <a:p>
            <a:r>
              <a:rPr lang="en-US" dirty="0"/>
              <a:t>are </a:t>
            </a:r>
            <a:r>
              <a:rPr lang="en-US" dirty="0" err="1"/>
              <a:t>archaebacteria</a:t>
            </a:r>
            <a:r>
              <a:rPr lang="en-US" dirty="0"/>
              <a:t> that lives in extreme salty environment.</a:t>
            </a:r>
          </a:p>
          <a:p>
            <a:r>
              <a:rPr lang="en-US" dirty="0"/>
              <a:t>Can grow well in culture media containing 25–35% of </a:t>
            </a:r>
            <a:r>
              <a:rPr lang="en-US" dirty="0" err="1"/>
              <a:t>NaCl</a:t>
            </a:r>
            <a:endParaRPr lang="en-US" dirty="0"/>
          </a:p>
          <a:p>
            <a:r>
              <a:rPr lang="en-US" dirty="0"/>
              <a:t>In sunlight, they develop a pigmented membrane to trap sunlight for the synthesis of ATP.</a:t>
            </a:r>
          </a:p>
          <a:p>
            <a:r>
              <a:rPr lang="en-US" dirty="0"/>
              <a:t>Mode of nutrition - Chemoautotrophs.</a:t>
            </a:r>
          </a:p>
          <a:p>
            <a:pPr marL="0" indent="0">
              <a:buNone/>
            </a:pPr>
            <a:r>
              <a:rPr lang="en-US" b="1" dirty="0" err="1"/>
              <a:t>Thermoacidophilic</a:t>
            </a:r>
            <a:r>
              <a:rPr lang="en-US" dirty="0"/>
              <a:t> - bacteria that survives extreme acidic condition ( pH as low as 2) and </a:t>
            </a:r>
            <a:r>
              <a:rPr lang="en-US" dirty="0" err="1"/>
              <a:t>hogh</a:t>
            </a:r>
            <a:r>
              <a:rPr lang="en-US" dirty="0"/>
              <a:t> temperature condition ( as high as 80 degree).</a:t>
            </a:r>
          </a:p>
          <a:p>
            <a:pPr marL="0" indent="0">
              <a:buNone/>
            </a:pPr>
            <a:r>
              <a:rPr lang="en-US" b="1" dirty="0"/>
              <a:t>Methanogens:</a:t>
            </a:r>
            <a:endParaRPr lang="en-US" dirty="0"/>
          </a:p>
          <a:p>
            <a:r>
              <a:rPr lang="en-US" dirty="0"/>
              <a:t>Anaerobic bacteria, found in rumen of cattle and marshy area.</a:t>
            </a:r>
          </a:p>
          <a:p>
            <a:r>
              <a:rPr lang="en-US" dirty="0"/>
              <a:t>Produces methane gas.</a:t>
            </a:r>
          </a:p>
          <a:p>
            <a:r>
              <a:rPr lang="en-US" dirty="0"/>
              <a:t>Chemoautotrophs.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8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Importance of </a:t>
            </a:r>
            <a:r>
              <a:rPr lang="en-US" b="1" u="sng" dirty="0" err="1" smtClean="0"/>
              <a:t>Archaebacteria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importance of </a:t>
            </a:r>
            <a:r>
              <a:rPr lang="en-US" dirty="0" err="1"/>
              <a:t>archaebacteria</a:t>
            </a:r>
            <a:r>
              <a:rPr lang="en-US" dirty="0"/>
              <a:t> can be understood from the following points:</a:t>
            </a:r>
          </a:p>
          <a:p>
            <a:r>
              <a:rPr lang="en-US" dirty="0" err="1"/>
              <a:t>Archaebacteria</a:t>
            </a:r>
            <a:r>
              <a:rPr lang="en-US" dirty="0"/>
              <a:t> have compelled the scientists to reconsider the common definition of species. Species are a group with gene flow within its members. The </a:t>
            </a:r>
            <a:r>
              <a:rPr lang="en-US" dirty="0" err="1"/>
              <a:t>archaebacteria</a:t>
            </a:r>
            <a:r>
              <a:rPr lang="en-US" dirty="0"/>
              <a:t> exhibit gene flow across its species.</a:t>
            </a:r>
          </a:p>
          <a:p>
            <a:r>
              <a:rPr lang="en-US" dirty="0"/>
              <a:t>The </a:t>
            </a:r>
            <a:r>
              <a:rPr lang="en-US" dirty="0" err="1"/>
              <a:t>Archaebacteria</a:t>
            </a:r>
            <a:r>
              <a:rPr lang="en-US" dirty="0"/>
              <a:t> are methanogens, i.e., they are capable of producing methane. They act on the organic matter and decompose it to release methane which is then used for cooking and lighting.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7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Importance of </a:t>
            </a:r>
            <a:r>
              <a:rPr lang="en-US" b="1" u="sng" dirty="0" err="1" smtClean="0"/>
              <a:t>Archaebacteria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Because of their tolerance to high temperatures and relatively extreme environments, some members of the domain have already been exploited for a wide variety of commercial </a:t>
            </a:r>
            <a:r>
              <a:rPr lang="en-US" sz="3200" dirty="0" err="1"/>
              <a:t>uses.These</a:t>
            </a:r>
            <a:r>
              <a:rPr lang="en-US" sz="3200" dirty="0"/>
              <a:t> </a:t>
            </a:r>
            <a:r>
              <a:rPr lang="en-US" sz="3200" dirty="0" err="1"/>
              <a:t>Archaea</a:t>
            </a:r>
            <a:r>
              <a:rPr lang="en-US" sz="3200" dirty="0"/>
              <a:t> become the source of enzymes that are usually added to detergents in order to help it maintain its activity even at higher temperature and </a:t>
            </a:r>
            <a:r>
              <a:rPr lang="en-US" sz="3200" dirty="0" err="1"/>
              <a:t>pH.</a:t>
            </a:r>
            <a:endParaRPr lang="en-US" sz="3200" dirty="0"/>
          </a:p>
          <a:p>
            <a:r>
              <a:rPr lang="en-US" sz="3200" dirty="0"/>
              <a:t>Some enzymes from </a:t>
            </a:r>
            <a:r>
              <a:rPr lang="en-US" sz="3200" dirty="0" err="1"/>
              <a:t>Archaea</a:t>
            </a:r>
            <a:r>
              <a:rPr lang="en-US" sz="3200" dirty="0"/>
              <a:t> are also used to convert cornstarch into the fiber </a:t>
            </a:r>
            <a:r>
              <a:rPr lang="en-US" sz="3200" i="1" dirty="0"/>
              <a:t>dextrin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35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429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Archaea  lecture taken by Mrs. Shinjini Dhar Halder</vt:lpstr>
      <vt:lpstr>Archaea </vt:lpstr>
      <vt:lpstr>General Characteristics :</vt:lpstr>
      <vt:lpstr>General Characteristics :</vt:lpstr>
      <vt:lpstr>Phylogenetic classification and physiological classification : </vt:lpstr>
      <vt:lpstr>PowerPoint Presentation</vt:lpstr>
      <vt:lpstr>Physiological classification of archaea:</vt:lpstr>
      <vt:lpstr>Importance of Archaebacteria </vt:lpstr>
      <vt:lpstr>Importance of Archaebacteria </vt:lpstr>
      <vt:lpstr>Importance of Archaebacteria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Archaea  lecture taken by Mrs. Shinjini Dhar Halder</dc:title>
  <dc:creator>rhalder</dc:creator>
  <cp:lastModifiedBy>rhalder</cp:lastModifiedBy>
  <cp:revision>5</cp:revision>
  <dcterms:created xsi:type="dcterms:W3CDTF">2021-01-14T08:45:54Z</dcterms:created>
  <dcterms:modified xsi:type="dcterms:W3CDTF">2021-01-14T09:34:24Z</dcterms:modified>
</cp:coreProperties>
</file>